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6" r:id="rId1"/>
  </p:sldMasterIdLst>
  <p:notesMasterIdLst>
    <p:notesMasterId r:id="rId10"/>
  </p:notesMasterIdLst>
  <p:sldIdLst>
    <p:sldId id="256" r:id="rId2"/>
    <p:sldId id="372" r:id="rId3"/>
    <p:sldId id="380" r:id="rId4"/>
    <p:sldId id="397" r:id="rId5"/>
    <p:sldId id="398" r:id="rId6"/>
    <p:sldId id="400" r:id="rId7"/>
    <p:sldId id="401" r:id="rId8"/>
    <p:sldId id="291" r:id="rId9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C8C8"/>
    <a:srgbClr val="CDCDCD"/>
    <a:srgbClr val="0095BB"/>
    <a:srgbClr val="FFFFFF"/>
    <a:srgbClr val="DCDCDC"/>
    <a:srgbClr val="BEBEBE"/>
    <a:srgbClr val="A0A0A0"/>
    <a:srgbClr val="D2D2D2"/>
    <a:srgbClr val="BCBDC0"/>
    <a:srgbClr val="66B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1787" autoAdjust="0"/>
  </p:normalViewPr>
  <p:slideViewPr>
    <p:cSldViewPr>
      <p:cViewPr varScale="1">
        <p:scale>
          <a:sx n="107" d="100"/>
          <a:sy n="107" d="100"/>
        </p:scale>
        <p:origin x="182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2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61F5A-0DF9-498D-AAFC-BF3AC7B1B24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AE036-FE56-480E-95FE-1D62032FB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791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AE036-FE56-480E-95FE-1D62032FBA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0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30865097-312B-42E4-A2EE-977902575E5A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FD0DBEE-C471-4378-AF5E-D62F0F805E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659BAE-BBCE-4AD7-91B3-1E8E799240A1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3C754-11C3-40E4-A8F1-69B5C4FE81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ED0906-3A31-4B91-9504-0ABBB6ADD6D7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AAD12-97C5-4361-AECC-95340B632E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301FBA01-E2B8-43C1-8486-B7F4C1B9B5A7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3D52C-8436-488B-8D6A-20F8D02996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81FACB77-8710-46FC-B44D-A2BE3E70B762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84143588-EF7B-466C-B536-9231AC2B30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A0DF1E14-BBDC-418C-BE7D-8FAB8DC94626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A8DBFB8-86CD-4B78-AEBE-82F9669DAE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F9836D33-E446-4A6A-AD07-D34CA396D52C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D692C08-BA86-4ED3-8B60-47AF1B9D24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4026CF-240E-455F-B8CF-B495E461EF82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2D998-80AD-4956-A9D4-3FE9D9249F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48CFA350-12A3-499F-8F85-F73E0C850B17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86895D99-A5AE-4AC7-B895-D59C61188B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40E2815-924C-4F12-B0CA-AC2614C335B7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65AFA0B-66C2-4BAF-BAC5-5ECC020F38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93CF207-0117-4287-A7B8-51E209C96757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84F01A49-8E30-420F-BB89-430EEF61C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801483A-5157-41B9-AA34-8FA5648EF923}" type="datetimeFigureOut">
              <a:rPr lang="ru-RU" smtClean="0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AB1B5F6-6FBB-4B73-B037-5E54687DBE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907704" y="5094617"/>
            <a:ext cx="6768752" cy="1388059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4763" marR="0" lvl="0" algn="ctr" defTabSz="3571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177800" algn="l"/>
              </a:tabLst>
              <a:defRPr/>
            </a:pPr>
            <a:r>
              <a:rPr kumimoji="0" lang="ru-RU" sz="2400" b="0" i="1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gradFill>
                  <a:gsLst>
                    <a:gs pos="0">
                      <a:srgbClr val="66B2E3"/>
                    </a:gs>
                    <a:gs pos="50000">
                      <a:srgbClr val="0095BB"/>
                    </a:gs>
                    <a:gs pos="100000">
                      <a:srgbClr val="006B8E"/>
                    </a:gs>
                  </a:gsLst>
                  <a:lin ang="13500000" scaled="1"/>
                </a:gra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Докладчик: </a:t>
            </a:r>
            <a:r>
              <a:rPr lang="ru-RU" sz="2400" i="1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gradFill>
                  <a:gsLst>
                    <a:gs pos="0">
                      <a:srgbClr val="66B2E3"/>
                    </a:gs>
                    <a:gs pos="50000">
                      <a:srgbClr val="0095BB"/>
                    </a:gs>
                    <a:gs pos="100000">
                      <a:srgbClr val="006B8E"/>
                    </a:gs>
                  </a:gsLst>
                  <a:lin ang="13500000" scaled="1"/>
                </a:gra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Осиповская Людмила Петровна</a:t>
            </a:r>
            <a:endParaRPr kumimoji="0" lang="ru-RU" sz="2400" b="0" i="1" u="none" strike="noStrike" kern="1200" cap="none" spc="0" normalizeH="0" baseline="0" noProof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gradFill>
                <a:gsLst>
                  <a:gs pos="0">
                    <a:srgbClr val="66B2E3"/>
                  </a:gs>
                  <a:gs pos="50000">
                    <a:srgbClr val="0095BB"/>
                  </a:gs>
                  <a:gs pos="100000">
                    <a:srgbClr val="006B8E"/>
                  </a:gs>
                </a:gsLst>
                <a:lin ang="13500000" scaled="1"/>
              </a:gra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412776"/>
            <a:ext cx="9144000" cy="259228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4400" b="1" dirty="0" smtClean="0">
                <a:ln w="1270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A521">
                        <a:shade val="30000"/>
                        <a:satMod val="115000"/>
                      </a:srgbClr>
                    </a:gs>
                    <a:gs pos="50000">
                      <a:srgbClr val="FFA521">
                        <a:shade val="67500"/>
                        <a:satMod val="115000"/>
                      </a:srgbClr>
                    </a:gs>
                    <a:gs pos="100000">
                      <a:srgbClr val="FFA521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Согласование ПД </a:t>
            </a:r>
            <a:r>
              <a:rPr lang="ru-RU" sz="4400" b="1" dirty="0">
                <a:ln w="1270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A521">
                        <a:shade val="30000"/>
                        <a:satMod val="115000"/>
                      </a:srgbClr>
                    </a:gs>
                    <a:gs pos="50000">
                      <a:srgbClr val="FFA521">
                        <a:shade val="67500"/>
                        <a:satMod val="115000"/>
                      </a:srgbClr>
                    </a:gs>
                    <a:gs pos="100000">
                      <a:srgbClr val="FFA521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на проведение работ по сохранению объекта культурного наследия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77272"/>
            <a:ext cx="87351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2619" y="1124745"/>
            <a:ext cx="8892480" cy="720079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000" dirty="0">
                <a:solidFill>
                  <a:srgbClr val="FFFFFF"/>
                </a:solidFill>
                <a:ea typeface="+mj-ea"/>
                <a:cs typeface="+mj-cs"/>
              </a:rPr>
              <a:t>Федеральный закон № 73-ФЗ </a:t>
            </a:r>
            <a:r>
              <a:rPr lang="ru-RU" sz="2000" dirty="0" smtClean="0">
                <a:solidFill>
                  <a:srgbClr val="FFFFFF"/>
                </a:solidFill>
                <a:ea typeface="+mj-ea"/>
                <a:cs typeface="+mj-cs"/>
              </a:rPr>
              <a:t>«Об </a:t>
            </a:r>
            <a:r>
              <a:rPr lang="ru-RU" sz="2000" dirty="0">
                <a:solidFill>
                  <a:srgbClr val="FFFFFF"/>
                </a:solidFill>
                <a:ea typeface="+mj-ea"/>
                <a:cs typeface="+mj-cs"/>
              </a:rPr>
              <a:t>объектах культурного наследия (памятниках истории и культуры) народов Российской </a:t>
            </a:r>
            <a:r>
              <a:rPr lang="ru-RU" sz="2000" dirty="0" smtClean="0">
                <a:solidFill>
                  <a:srgbClr val="FFFFFF"/>
                </a:solidFill>
                <a:ea typeface="+mj-ea"/>
                <a:cs typeface="+mj-cs"/>
              </a:rPr>
              <a:t>Федерации»</a:t>
            </a:r>
            <a:endParaRPr kumimoji="0" lang="ru-RU" sz="2000" u="none" strike="noStrike" kern="1200" normalizeH="0" baseline="0" noProof="0" dirty="0">
              <a:solidFill>
                <a:srgbClr val="FFFFFF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3464625"/>
            <a:ext cx="9144000" cy="194421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endParaRPr kumimoji="0" lang="ru-RU" sz="2400" i="1" u="sng" strike="noStrike" kern="1200" normalizeH="0" baseline="0" noProof="0" dirty="0">
              <a:solidFill>
                <a:schemeClr val="bg1"/>
              </a:solidFill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66790"/>
            <a:ext cx="9144000" cy="116210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A521">
                        <a:shade val="30000"/>
                        <a:satMod val="115000"/>
                      </a:srgbClr>
                    </a:gs>
                    <a:gs pos="50000">
                      <a:srgbClr val="FFA521">
                        <a:shade val="67500"/>
                        <a:satMod val="115000"/>
                      </a:srgbClr>
                    </a:gs>
                    <a:gs pos="100000">
                      <a:srgbClr val="FFA521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Нормативно-правовые основы:</a:t>
            </a:r>
            <a:endParaRPr kumimoji="0" lang="ru-RU" sz="38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9050" y="3284984"/>
            <a:ext cx="4286926" cy="1728192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Приказ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МК РФ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от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22 ноября 2013г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. N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1942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"Об утверждении Административного регламента предоставления государственной услуги по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согласованию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на проведение работ по сохранению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ОКН(памятника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истории и культуры) народов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РФ федерального значения…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органами государственной власти субъектов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РФ,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осуществляющими полномочия в области сохранения, использования, популяризации и государственной охраны объектов культурного наследия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"</a:t>
            </a:r>
            <a:endParaRPr lang="ru-RU" sz="12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5760" y="2204864"/>
            <a:ext cx="8892480" cy="864096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400" dirty="0">
                <a:solidFill>
                  <a:srgbClr val="FFFFFF"/>
                </a:solidFill>
                <a:ea typeface="+mj-ea"/>
                <a:cs typeface="+mj-cs"/>
              </a:rPr>
              <a:t>Приказ Министерства культуры РФ от </a:t>
            </a:r>
            <a:r>
              <a:rPr lang="ru-RU" sz="1400" dirty="0" smtClean="0">
                <a:solidFill>
                  <a:srgbClr val="FFFFFF"/>
                </a:solidFill>
                <a:ea typeface="+mj-ea"/>
                <a:cs typeface="+mj-cs"/>
              </a:rPr>
              <a:t>5 июня </a:t>
            </a:r>
            <a:r>
              <a:rPr lang="ru-RU" sz="1400" dirty="0">
                <a:solidFill>
                  <a:srgbClr val="FFFFFF"/>
                </a:solidFill>
                <a:ea typeface="+mj-ea"/>
                <a:cs typeface="+mj-cs"/>
              </a:rPr>
              <a:t>2015 г. N </a:t>
            </a:r>
            <a:r>
              <a:rPr lang="ru-RU" sz="1400" dirty="0" smtClean="0">
                <a:solidFill>
                  <a:srgbClr val="FFFFFF"/>
                </a:solidFill>
                <a:ea typeface="+mj-ea"/>
                <a:cs typeface="+mj-cs"/>
              </a:rPr>
              <a:t>1749 </a:t>
            </a:r>
            <a:r>
              <a:rPr lang="ru-RU" sz="1400" dirty="0">
                <a:solidFill>
                  <a:srgbClr val="FFFFFF"/>
                </a:solidFill>
                <a:ea typeface="+mj-ea"/>
                <a:cs typeface="+mj-cs"/>
              </a:rPr>
              <a:t>"Об утверждении </a:t>
            </a:r>
            <a:r>
              <a:rPr lang="ru-RU" sz="1400" dirty="0" smtClean="0">
                <a:solidFill>
                  <a:srgbClr val="FFFFFF"/>
                </a:solidFill>
                <a:ea typeface="+mj-ea"/>
                <a:cs typeface="+mj-cs"/>
              </a:rPr>
              <a:t>порядка подготовки и  согласования проектной документации </a:t>
            </a:r>
            <a:r>
              <a:rPr lang="ru-RU" sz="1400" dirty="0">
                <a:solidFill>
                  <a:srgbClr val="FFFFFF"/>
                </a:solidFill>
                <a:ea typeface="+mj-ea"/>
                <a:cs typeface="+mj-cs"/>
              </a:rPr>
              <a:t>на проведение работ по сохранению объекта культурного наследия, включенного в единый государственный реестр объектов культурного наследия (памятников истории и культуры) народов Российской Федерации, или выявленного объекта культурного наследия</a:t>
            </a:r>
            <a:r>
              <a:rPr lang="ru-RU" sz="1400" dirty="0" smtClean="0">
                <a:solidFill>
                  <a:srgbClr val="FFFFFF"/>
                </a:solidFill>
                <a:ea typeface="+mj-ea"/>
                <a:cs typeface="+mj-cs"/>
              </a:rPr>
              <a:t>"</a:t>
            </a:r>
            <a:endParaRPr lang="ru-RU" sz="14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2008" y="5229200"/>
            <a:ext cx="8889522" cy="792088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 fontScale="92500" lnSpcReduction="20000"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000" dirty="0">
                <a:solidFill>
                  <a:srgbClr val="FFFFFF"/>
                </a:solidFill>
                <a:ea typeface="+mj-ea"/>
                <a:cs typeface="+mj-cs"/>
              </a:rPr>
              <a:t>Градостроительный Кодекс Российской </a:t>
            </a:r>
            <a:r>
              <a:rPr lang="ru-RU" sz="2000" dirty="0" smtClean="0">
                <a:solidFill>
                  <a:srgbClr val="FFFFFF"/>
                </a:solidFill>
                <a:ea typeface="+mj-ea"/>
                <a:cs typeface="+mj-cs"/>
              </a:rPr>
              <a:t>Федерации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FFFFFF"/>
                </a:solidFill>
                <a:ea typeface="+mj-ea"/>
                <a:cs typeface="+mj-cs"/>
              </a:rPr>
              <a:t>(в случае если затрагиваются конструктивные и иные характеристики надежности и безопасности объекта культурного наследия)</a:t>
            </a:r>
            <a:endParaRPr lang="ru-RU" sz="20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860032" y="3284984"/>
            <a:ext cx="4101498" cy="1728192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Приказ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ГИООКН ПК от 2 ноября 2018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г. N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СЭД-55-01-05-528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"Об утверждении Административного регламента по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предоставлению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Государственной инспекцией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по охране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объектов культурного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наследия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Пермского края государственной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услуги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по согласованию  проектной документации на проведение </a:t>
            </a:r>
            <a:r>
              <a:rPr lang="ru-RU" sz="1200" dirty="0">
                <a:solidFill>
                  <a:srgbClr val="FFFFFF"/>
                </a:solidFill>
                <a:ea typeface="+mj-ea"/>
                <a:cs typeface="+mj-cs"/>
              </a:rPr>
              <a:t>работ по </a:t>
            </a:r>
            <a:r>
              <a:rPr lang="ru-RU" sz="1200" dirty="0" smtClean="0">
                <a:solidFill>
                  <a:srgbClr val="FFFFFF"/>
                </a:solidFill>
                <a:ea typeface="+mj-ea"/>
                <a:cs typeface="+mj-cs"/>
              </a:rPr>
              <a:t>сохранению ОКН, …"</a:t>
            </a:r>
            <a:endParaRPr lang="ru-RU" sz="1200" dirty="0">
              <a:solidFill>
                <a:srgbClr val="FFFFFF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167548"/>
            <a:ext cx="9144000" cy="81318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142844" y="1124744"/>
            <a:ext cx="8821644" cy="518457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None/>
            </a:pPr>
            <a:r>
              <a:rPr lang="ru-RU" sz="2000" b="1" dirty="0" smtClean="0"/>
              <a:t>Обращаем внимание:</a:t>
            </a:r>
          </a:p>
          <a:p>
            <a:pPr lvl="0"/>
            <a:r>
              <a:rPr lang="ru-RU" sz="1600" dirty="0" smtClean="0"/>
              <a:t>- Заявление </a:t>
            </a:r>
            <a:r>
              <a:rPr lang="ru-RU" sz="1600" dirty="0"/>
              <a:t>о согласовании проектной документации </a:t>
            </a:r>
            <a:br>
              <a:rPr lang="ru-RU" sz="1600" dirty="0"/>
            </a:br>
            <a:r>
              <a:rPr lang="ru-RU" sz="1600" dirty="0"/>
              <a:t>по рекомендуемому образцу (Приложение № 3 к Регламенту), подписанное руководителем юридического лица, физическим лицом, либо их уполномоченными представителями (далее – Заявитель), подлинник в 1 (одном) экземпляре;</a:t>
            </a:r>
          </a:p>
          <a:p>
            <a:pPr lvl="0"/>
            <a:r>
              <a:rPr lang="ru-RU" sz="1600" dirty="0" smtClean="0"/>
              <a:t>- Положительное </a:t>
            </a:r>
            <a:r>
              <a:rPr lang="ru-RU" sz="1600" dirty="0"/>
              <a:t>заключение акта государственной историко-культурной экспертизы проектной документации на проведение работ </a:t>
            </a:r>
            <a:br>
              <a:rPr lang="ru-RU" sz="1600" dirty="0"/>
            </a:br>
            <a:r>
              <a:rPr lang="ru-RU" sz="1600" dirty="0"/>
              <a:t>по сохранению ОКН на электронном носителе в формате переносимого документа (</a:t>
            </a:r>
            <a:r>
              <a:rPr lang="en-US" sz="1600" dirty="0"/>
              <a:t>PDF</a:t>
            </a:r>
            <a:r>
              <a:rPr lang="ru-RU" sz="1600" dirty="0"/>
              <a:t>), подписанное усиленной квалифицированной электронной подписью</a:t>
            </a:r>
          </a:p>
          <a:p>
            <a:pPr lvl="0"/>
            <a:r>
              <a:rPr lang="ru-RU" sz="1600" dirty="0" smtClean="0"/>
              <a:t>- Проектная </a:t>
            </a:r>
            <a:r>
              <a:rPr lang="ru-RU" sz="1600" dirty="0"/>
              <a:t>документация на проведение работ по сохранению объекта культурного наследия, подлинник, в прошитом и пронумерованном виде в 2 (двух) экземплярах на бумажном носителе и электронном носителе в формате переносимого документа (</a:t>
            </a:r>
            <a:r>
              <a:rPr lang="en-US" sz="1600" dirty="0"/>
              <a:t>PDF</a:t>
            </a:r>
            <a:r>
              <a:rPr lang="ru-RU" sz="1600" dirty="0"/>
              <a:t>);</a:t>
            </a:r>
          </a:p>
          <a:p>
            <a:pPr lvl="0"/>
            <a:r>
              <a:rPr lang="ru-RU" sz="1600" dirty="0" smtClean="0"/>
              <a:t>- Документ</a:t>
            </a:r>
            <a:r>
              <a:rPr lang="ru-RU" sz="1600" dirty="0"/>
              <a:t>, подтверждающий полномочия лица, подписавшего заявление (выписка из приказа о назначении на должность либо доверенность </a:t>
            </a:r>
            <a:br>
              <a:rPr lang="ru-RU" sz="1600" dirty="0"/>
            </a:br>
            <a:r>
              <a:rPr lang="ru-RU" sz="1600" dirty="0"/>
              <a:t>на право подписи (для юридического лица), копия документа, подтверждающего право собственности или владения (для физического лица).</a:t>
            </a:r>
          </a:p>
          <a:p>
            <a:pPr marL="64008" indent="0">
              <a:spcBef>
                <a:spcPts val="1200"/>
              </a:spcBef>
              <a:spcAft>
                <a:spcPts val="600"/>
              </a:spcAft>
              <a:buNone/>
            </a:pPr>
            <a:endParaRPr lang="ru-RU" sz="1600" b="1" i="1" dirty="0" smtClean="0"/>
          </a:p>
          <a:p>
            <a:pPr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endParaRPr lang="ru-RU" sz="2000" b="1" dirty="0"/>
          </a:p>
          <a:p>
            <a:pPr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endParaRPr lang="ru-RU" sz="20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809" y="112781"/>
            <a:ext cx="8892480" cy="867947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300" dirty="0" smtClean="0">
                <a:solidFill>
                  <a:srgbClr val="FFFFFF"/>
                </a:solidFill>
                <a:ea typeface="+mj-ea"/>
                <a:cs typeface="+mj-cs"/>
              </a:rPr>
              <a:t>Комплектность предоставления документов</a:t>
            </a:r>
            <a:endParaRPr kumimoji="0" lang="ru-RU" sz="3400" u="none" strike="noStrike" kern="1200" normalizeH="0" baseline="0" noProof="0" dirty="0">
              <a:solidFill>
                <a:srgbClr val="FFFFFF"/>
              </a:solidFill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167548"/>
            <a:ext cx="9144000" cy="119848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142844" y="1196752"/>
            <a:ext cx="8821644" cy="518457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None/>
            </a:pPr>
            <a:endParaRPr lang="ru-RU" sz="2000" b="1" dirty="0" smtClean="0"/>
          </a:p>
          <a:p>
            <a:pPr>
              <a:spcBef>
                <a:spcPts val="1200"/>
              </a:spcBef>
              <a:spcAft>
                <a:spcPts val="600"/>
              </a:spcAft>
              <a:buNone/>
            </a:pPr>
            <a:r>
              <a:rPr lang="ru-RU" sz="2000" b="1" dirty="0" smtClean="0"/>
              <a:t>1. Как оформлять - прописано </a:t>
            </a:r>
            <a:r>
              <a:rPr lang="ru-RU" sz="2000" b="1" dirty="0"/>
              <a:t>в </a:t>
            </a:r>
            <a:r>
              <a:rPr lang="ru-RU" sz="2000" b="1" dirty="0" smtClean="0"/>
              <a:t>регламенте, приказе МК РФ</a:t>
            </a:r>
            <a:endParaRPr lang="ru-RU" sz="2000" b="1" dirty="0"/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/>
              <a:t>    - если </a:t>
            </a:r>
            <a:r>
              <a:rPr lang="ru-RU" sz="2000" b="1" dirty="0" smtClean="0"/>
              <a:t>предоставляется копия</a:t>
            </a:r>
            <a:r>
              <a:rPr lang="ru-RU" sz="2000" b="1" dirty="0"/>
              <a:t>, то это указано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/>
              <a:t>    - если </a:t>
            </a:r>
            <a:r>
              <a:rPr lang="ru-RU" sz="2000" b="1" dirty="0" smtClean="0"/>
              <a:t>предоставляется подлинник</a:t>
            </a:r>
            <a:r>
              <a:rPr lang="ru-RU" sz="2000" b="1" dirty="0"/>
              <a:t>, то это тоже указано</a:t>
            </a:r>
          </a:p>
          <a:p>
            <a:pPr>
              <a:spcBef>
                <a:spcPts val="1200"/>
              </a:spcBef>
              <a:spcAft>
                <a:spcPts val="600"/>
              </a:spcAft>
              <a:buNone/>
            </a:pPr>
            <a:r>
              <a:rPr lang="ru-RU" sz="2000" b="1" dirty="0" smtClean="0"/>
              <a:t>2</a:t>
            </a:r>
            <a:r>
              <a:rPr lang="ru-RU" sz="2000" b="1" dirty="0"/>
              <a:t>. Не принимаются к производству документы, которые </a:t>
            </a:r>
            <a:r>
              <a:rPr lang="ru-RU" sz="2000" b="1" dirty="0" smtClean="0"/>
              <a:t>имеют подчистки</a:t>
            </a:r>
            <a:r>
              <a:rPr lang="ru-RU" sz="2000" b="1" dirty="0"/>
              <a:t>, приписки и исправление текста, зачеркнутые слова и </a:t>
            </a:r>
            <a:r>
              <a:rPr lang="ru-RU" sz="2000" b="1" dirty="0" smtClean="0"/>
              <a:t>иные неоговоренные </a:t>
            </a:r>
            <a:r>
              <a:rPr lang="ru-RU" sz="2000" b="1" dirty="0"/>
              <a:t>исправления, а также исполненные карандашом и </a:t>
            </a:r>
            <a:r>
              <a:rPr lang="ru-RU" sz="2000" b="1" dirty="0" smtClean="0"/>
              <a:t>имеющие повреждения</a:t>
            </a:r>
            <a:r>
              <a:rPr lang="ru-RU" sz="2000" b="1" dirty="0"/>
              <a:t>, не позволяющие однозначно толковать содержание </a:t>
            </a:r>
            <a:r>
              <a:rPr lang="ru-RU" sz="2000" b="1" dirty="0" smtClean="0"/>
              <a:t>таких документов</a:t>
            </a:r>
            <a:r>
              <a:rPr lang="ru-RU" sz="2000" b="1" dirty="0"/>
              <a:t>. </a:t>
            </a:r>
          </a:p>
          <a:p>
            <a:pPr>
              <a:spcBef>
                <a:spcPts val="1200"/>
              </a:spcBef>
              <a:spcAft>
                <a:spcPts val="600"/>
              </a:spcAft>
              <a:buNone/>
            </a:pPr>
            <a:endParaRPr lang="ru-RU" sz="2000" b="1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809" y="112781"/>
            <a:ext cx="8892480" cy="795939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ru-RU" sz="3400" u="none" strike="noStrike" kern="1200" normalizeH="0" baseline="0" noProof="0" dirty="0" smtClean="0">
                <a:solidFill>
                  <a:srgbClr val="FFFFFF"/>
                </a:solidFill>
                <a:uLnTx/>
                <a:uFillTx/>
                <a:ea typeface="+mj-ea"/>
                <a:cs typeface="+mj-cs"/>
              </a:rPr>
              <a:t>Оформление документов</a:t>
            </a:r>
            <a:endParaRPr kumimoji="0" lang="ru-RU" sz="3400" u="none" strike="noStrike" kern="1200" normalizeH="0" baseline="0" noProof="0" dirty="0">
              <a:solidFill>
                <a:srgbClr val="FFFFFF"/>
              </a:solidFill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86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167548"/>
            <a:ext cx="9144000" cy="119848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142844" y="1556792"/>
            <a:ext cx="8821644" cy="4752528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/>
              <a:t>C</a:t>
            </a:r>
            <a:r>
              <a:rPr lang="ru-RU" sz="2000" dirty="0" err="1" smtClean="0"/>
              <a:t>огласно</a:t>
            </a:r>
            <a:r>
              <a:rPr lang="ru-RU" sz="2000" dirty="0" smtClean="0"/>
              <a:t> </a:t>
            </a:r>
            <a:r>
              <a:rPr lang="ru-RU" sz="2000" dirty="0"/>
              <a:t>ст. 45 Федерального закона работы </a:t>
            </a:r>
            <a:r>
              <a:rPr lang="ru-RU" sz="2000" dirty="0" smtClean="0"/>
              <a:t>по </a:t>
            </a:r>
            <a:r>
              <a:rPr lang="ru-RU" sz="2000" dirty="0"/>
              <a:t>консервации и реставрации объектов культурного наследия, включенных </a:t>
            </a:r>
            <a:r>
              <a:rPr lang="ru-RU" sz="2000" dirty="0" smtClean="0"/>
              <a:t>в </a:t>
            </a:r>
            <a:r>
              <a:rPr lang="ru-RU" sz="2000" dirty="0"/>
              <a:t>реестр, или выявленных объектов культурного наследия проводятся физическими лицами, аттестованными федеральным органом охраны объектов культурного наследия в установленном им </a:t>
            </a:r>
            <a:r>
              <a:rPr lang="ru-RU" sz="2000" dirty="0" smtClean="0"/>
              <a:t>порядке</a:t>
            </a:r>
            <a:r>
              <a:rPr lang="ru-RU" sz="2000" dirty="0"/>
              <a:t>.</a:t>
            </a:r>
            <a:endParaRPr lang="en-US" sz="2000" dirty="0" smtClean="0"/>
          </a:p>
          <a:p>
            <a:r>
              <a:rPr lang="ru-RU" sz="2000" dirty="0"/>
              <a:t>Работы по сохранению проводятся на основании задания и разрешения, выданных госорганом по охране объектов культурного наследия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r>
              <a:rPr lang="ru-RU" sz="2000" dirty="0" smtClean="0"/>
              <a:t>Согласно ст. 30 Федерального закона проектная документация подлежит прохождению государственной историко-культурной экспертизы, которая проводится в соответствии с постановлением Правительства РФ от 15 июля 2009 г. № 569</a:t>
            </a:r>
          </a:p>
          <a:p>
            <a:r>
              <a:rPr lang="ru-RU" sz="2000" dirty="0" smtClean="0"/>
              <a:t>Наличие лицензии МК РФ на право ведения работ, указанных заявлением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809" y="112781"/>
            <a:ext cx="8892480" cy="1083971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300" dirty="0" smtClean="0">
                <a:solidFill>
                  <a:srgbClr val="FFFFFF"/>
                </a:solidFill>
                <a:ea typeface="+mj-ea"/>
                <a:cs typeface="+mj-cs"/>
              </a:rPr>
              <a:t>Соответствие 73-ФЗ</a:t>
            </a:r>
            <a:endParaRPr kumimoji="0" lang="ru-RU" sz="3400" u="none" strike="noStrike" kern="1200" normalizeH="0" baseline="0" noProof="0" dirty="0">
              <a:solidFill>
                <a:srgbClr val="FFFFFF"/>
              </a:solidFill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633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167548"/>
            <a:ext cx="9144000" cy="119848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142844" y="1700808"/>
            <a:ext cx="8821644" cy="4896544"/>
          </a:xfrm>
        </p:spPr>
        <p:txBody>
          <a:bodyPr>
            <a:normAutofit fontScale="77500" lnSpcReduction="20000"/>
          </a:bodyPr>
          <a:lstStyle/>
          <a:p>
            <a:pPr marL="64008" indent="0" algn="just">
              <a:buNone/>
            </a:pPr>
            <a:endParaRPr lang="ru-RU" sz="2000" dirty="0" smtClean="0"/>
          </a:p>
          <a:p>
            <a:pPr marL="64008" indent="0" algn="just">
              <a:buNone/>
            </a:pPr>
            <a:r>
              <a:rPr lang="ru-RU" sz="2400" u="sng" dirty="0" smtClean="0"/>
              <a:t>Необходимо обратить внимание на следующее: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соответствие планируемых видов работ в составе ПД, видам работ, указанным в задании и разрешении на проведение работ по сохранению объектов культурного наследия. 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акт определения влияния видов работ на конструктивные характеристики надежности и безопасности объекта культурного наследия </a:t>
            </a:r>
            <a:r>
              <a:rPr lang="ru-RU" sz="2400" dirty="0"/>
              <a:t>является неотъемлемой частью исходно-разрешительной документации раздела «Предварительные работы», если научно-проектная документация разрабатывается в соответствии с национальным стандартом Российской Федерации ГОСТ Р 55528-2013 «Состав и содержание научно-проектной документации по сохранению объектов культурного наследия. Памятники истории и </a:t>
            </a:r>
            <a:r>
              <a:rPr lang="ru-RU" sz="2400" dirty="0" smtClean="0"/>
              <a:t>культуры. Общие требования» или </a:t>
            </a:r>
            <a:r>
              <a:rPr lang="ru-RU" sz="2400" dirty="0"/>
              <a:t>раздела </a:t>
            </a:r>
            <a:r>
              <a:rPr lang="ru-RU" sz="2400" dirty="0" smtClean="0"/>
              <a:t>1 </a:t>
            </a:r>
            <a:r>
              <a:rPr lang="ru-RU" sz="2400" dirty="0"/>
              <a:t>«Пояснительная записка» проектной документации, если документация разрабатывается в соответствии с постановлением Правительства Российской Федерации от 16 февраля 2008 г. № 87 «О </a:t>
            </a:r>
            <a:r>
              <a:rPr lang="ru-RU" sz="2400" dirty="0" smtClean="0"/>
              <a:t>составе разделов проектной документации и </a:t>
            </a:r>
            <a:r>
              <a:rPr lang="ru-RU" sz="2400" dirty="0"/>
              <a:t>требованиях к их содержанию». </a:t>
            </a:r>
          </a:p>
          <a:p>
            <a:pPr marL="64008" indent="0" algn="just">
              <a:buNone/>
            </a:pPr>
            <a:endParaRPr lang="ru-RU" sz="2400" dirty="0" smtClean="0"/>
          </a:p>
          <a:p>
            <a:pPr marL="64008" indent="0" algn="just">
              <a:buNone/>
            </a:pPr>
            <a:r>
              <a:rPr lang="ru-RU" sz="2400" dirty="0" smtClean="0"/>
              <a:t>      - </a:t>
            </a:r>
            <a:endParaRPr lang="ru-RU" sz="2400" dirty="0"/>
          </a:p>
          <a:p>
            <a:pPr marL="64008" indent="0">
              <a:buNone/>
            </a:pPr>
            <a:endParaRPr lang="ru-RU" sz="2000" dirty="0" smtClean="0"/>
          </a:p>
          <a:p>
            <a:endParaRPr lang="ru-RU" sz="2000" dirty="0" smtClean="0"/>
          </a:p>
          <a:p>
            <a:pPr marL="64008" indent="0">
              <a:buNone/>
            </a:pPr>
            <a:endParaRPr lang="ru-RU" sz="2000" b="1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809" y="112781"/>
            <a:ext cx="8892480" cy="1083971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300" dirty="0" smtClean="0">
                <a:solidFill>
                  <a:srgbClr val="FFFFFF"/>
                </a:solidFill>
                <a:ea typeface="+mj-ea"/>
                <a:cs typeface="+mj-cs"/>
              </a:rPr>
              <a:t>Иное</a:t>
            </a:r>
            <a:endParaRPr kumimoji="0" lang="ru-RU" sz="3400" u="none" strike="noStrike" kern="1200" normalizeH="0" baseline="0" noProof="0" dirty="0">
              <a:solidFill>
                <a:srgbClr val="FFFFFF"/>
              </a:solidFill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1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167548"/>
            <a:ext cx="9144000" cy="119848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142844" y="1700808"/>
            <a:ext cx="8821644" cy="4896544"/>
          </a:xfrm>
        </p:spPr>
        <p:txBody>
          <a:bodyPr>
            <a:normAutofit/>
          </a:bodyPr>
          <a:lstStyle/>
          <a:p>
            <a:pPr marL="64008" indent="0" algn="just">
              <a:buNone/>
            </a:pPr>
            <a:endParaRPr lang="ru-RU" sz="2000" dirty="0"/>
          </a:p>
          <a:p>
            <a:pPr algn="just"/>
            <a:r>
              <a:rPr lang="ru-RU" sz="2400" dirty="0" smtClean="0"/>
              <a:t>Действующим законодательством по охране объектов культурного наследия не предусмотрена корректировка проектной документации. </a:t>
            </a:r>
          </a:p>
          <a:p>
            <a:pPr marL="64008" indent="0" algn="just">
              <a:buNone/>
            </a:pPr>
            <a:endParaRPr lang="ru-RU" sz="2400" dirty="0" smtClean="0"/>
          </a:p>
          <a:p>
            <a:pPr algn="just"/>
            <a:r>
              <a:rPr lang="ru-RU" sz="2400" dirty="0"/>
              <a:t>В случае изменения </a:t>
            </a:r>
            <a:r>
              <a:rPr lang="ru-RU" sz="2400" dirty="0" smtClean="0"/>
              <a:t>проектного решения разрабатывается новая проектная документация с последующим прохождением государственной историко-культурной экспертизы проектной документации.</a:t>
            </a:r>
            <a:endParaRPr lang="ru-RU" sz="2000" dirty="0" smtClean="0"/>
          </a:p>
          <a:p>
            <a:endParaRPr lang="ru-RU" sz="2000" dirty="0" smtClean="0"/>
          </a:p>
          <a:p>
            <a:pPr marL="64008" indent="0">
              <a:buNone/>
            </a:pPr>
            <a:endParaRPr lang="ru-RU" sz="2000" b="1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809" y="112781"/>
            <a:ext cx="8892480" cy="1083971"/>
          </a:xfrm>
          <a:prstGeom prst="rect">
            <a:avLst/>
          </a:prstGeom>
          <a:gradFill flip="none" rotWithShape="1">
            <a:gsLst>
              <a:gs pos="0">
                <a:srgbClr val="66B2E3"/>
              </a:gs>
              <a:gs pos="35000">
                <a:srgbClr val="0095BB"/>
              </a:gs>
              <a:gs pos="100000">
                <a:srgbClr val="007DA0"/>
              </a:gs>
            </a:gsLst>
            <a:lin ang="16200000" scaled="0"/>
            <a:tileRect/>
          </a:gradFill>
          <a:ln>
            <a:solidFill>
              <a:srgbClr val="FFFF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 lnSpcReduction="10000"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300" dirty="0" smtClean="0">
                <a:solidFill>
                  <a:srgbClr val="FFFFFF"/>
                </a:solidFill>
                <a:ea typeface="+mj-ea"/>
                <a:cs typeface="+mj-cs"/>
              </a:rPr>
              <a:t>Корректировка научно-проектной документации</a:t>
            </a:r>
            <a:endParaRPr kumimoji="0" lang="ru-RU" sz="3400" u="none" strike="noStrike" kern="1200" normalizeH="0" baseline="0" noProof="0" dirty="0">
              <a:solidFill>
                <a:srgbClr val="FFFFFF"/>
              </a:solidFill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463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620688"/>
            <a:ext cx="9144000" cy="511256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1270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A521">
                        <a:shade val="30000"/>
                        <a:satMod val="115000"/>
                      </a:srgbClr>
                    </a:gs>
                    <a:gs pos="50000">
                      <a:srgbClr val="FFA521">
                        <a:shade val="67500"/>
                        <a:satMod val="115000"/>
                      </a:srgbClr>
                    </a:gs>
                    <a:gs pos="100000">
                      <a:srgbClr val="FFA521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5400" b="1" i="0" u="none" strike="noStrike" kern="1200" cap="none" spc="0" normalizeH="0" baseline="0" noProof="0" dirty="0">
              <a:ln w="1270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A521">
                      <a:shade val="30000"/>
                      <a:satMod val="115000"/>
                    </a:srgbClr>
                  </a:gs>
                  <a:gs pos="50000">
                    <a:srgbClr val="FFA521">
                      <a:shade val="67500"/>
                      <a:satMod val="115000"/>
                    </a:srgbClr>
                  </a:gs>
                  <a:gs pos="100000">
                    <a:srgbClr val="FFA521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8">
      <a:dk1>
        <a:sysClr val="windowText" lastClr="000000"/>
      </a:dk1>
      <a:lt1>
        <a:srgbClr val="000000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7312</TotalTime>
  <Words>567</Words>
  <Application>Microsoft Office PowerPoint</Application>
  <PresentationFormat>Экран (4:3)</PresentationFormat>
  <Paragraphs>44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Приемка в эксплуатацию законченных строительством и капитально отремонтированных жилых зданий</dc:title>
  <dc:creator>Gudz_artem</dc:creator>
  <cp:lastModifiedBy>Осиповская Людмила Петровна</cp:lastModifiedBy>
  <cp:revision>756</cp:revision>
  <cp:lastPrinted>2019-10-02T11:39:25Z</cp:lastPrinted>
  <dcterms:created xsi:type="dcterms:W3CDTF">2012-03-22T12:22:11Z</dcterms:created>
  <dcterms:modified xsi:type="dcterms:W3CDTF">2019-11-06T13:06:42Z</dcterms:modified>
</cp:coreProperties>
</file>